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3"/>
    <p:restoredTop sz="95603"/>
  </p:normalViewPr>
  <p:slideViewPr>
    <p:cSldViewPr snapToGrid="0" snapToObjects="1">
      <p:cViewPr>
        <p:scale>
          <a:sx n="78" d="100"/>
          <a:sy n="78" d="100"/>
        </p:scale>
        <p:origin x="113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90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7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7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E0BDF5-7BBB-1249-9F09-74889320EC87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3EC0-A5AE-FB4D-8C6E-E9B679DA4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8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30498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84" y="4243754"/>
            <a:ext cx="9295216" cy="2381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132" y="318039"/>
            <a:ext cx="3404962" cy="9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84" y="4243754"/>
            <a:ext cx="9295216" cy="2381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132" y="318039"/>
            <a:ext cx="3404962" cy="9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7BCA86-A4E5-AF43-9ED1-F0BB80CB3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6742" y="1944130"/>
            <a:ext cx="13365481" cy="37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24" y="3429000"/>
            <a:ext cx="11529414" cy="3270738"/>
          </a:xfrm>
        </p:spPr>
        <p:txBody>
          <a:bodyPr>
            <a:noAutofit/>
          </a:bodyPr>
          <a:lstStyle/>
          <a:p>
            <a:pPr algn="r"/>
            <a:r>
              <a:rPr lang="en-US" sz="80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pPr algn="r"/>
            <a:r>
              <a:rPr lang="en-US" sz="6000" dirty="0">
                <a:solidFill>
                  <a:srgbClr val="850000"/>
                </a:solidFill>
                <a:latin typeface="stencilla" panose="02000000000000000000" pitchFamily="2" charset="0"/>
              </a:rPr>
              <a:t>LAS CUATRO LEYES ESPRITITUALES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662586" y="465069"/>
            <a:ext cx="11529414" cy="3270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80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9600" cap="none" dirty="0">
                <a:solidFill>
                  <a:srgbClr val="850000"/>
                </a:solidFill>
                <a:latin typeface="Bienchen SAS" panose="020B0603050302020204" pitchFamily="34" charset="77"/>
              </a:rPr>
              <a:t>Taller 1</a:t>
            </a:r>
          </a:p>
        </p:txBody>
      </p:sp>
    </p:spTree>
    <p:extLst>
      <p:ext uri="{BB962C8B-B14F-4D97-AF65-F5344CB8AC3E}">
        <p14:creationId xmlns:p14="http://schemas.microsoft.com/office/powerpoint/2010/main" val="224143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24" y="4200876"/>
            <a:ext cx="11529414" cy="2498862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rgbClr val="850000"/>
                </a:solidFill>
                <a:latin typeface="stencill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https://www.baamboozle.com/game/304988</a:t>
            </a:r>
            <a:endParaRPr lang="en-US" sz="2800" dirty="0">
              <a:solidFill>
                <a:srgbClr val="850000"/>
              </a:solidFill>
              <a:latin typeface="stencilla" panose="02000000000000000000" pitchFamily="2" charset="0"/>
            </a:endParaRPr>
          </a:p>
          <a:p>
            <a:pPr algn="r"/>
            <a:endParaRPr lang="en-US" sz="2800" dirty="0">
              <a:solidFill>
                <a:srgbClr val="850000"/>
              </a:solidFill>
              <a:latin typeface="stencill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662586" y="465069"/>
            <a:ext cx="11529414" cy="3270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80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9600" cap="none" dirty="0">
                <a:solidFill>
                  <a:srgbClr val="850000"/>
                </a:solidFill>
                <a:latin typeface="Bienchen SAS" panose="020B0603050302020204" pitchFamily="34" charset="77"/>
              </a:rPr>
              <a:t>Link: </a:t>
            </a:r>
          </a:p>
        </p:txBody>
      </p:sp>
    </p:spTree>
    <p:extLst>
      <p:ext uri="{BB962C8B-B14F-4D97-AF65-F5344CB8AC3E}">
        <p14:creationId xmlns:p14="http://schemas.microsoft.com/office/powerpoint/2010/main" val="284464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13C1B6-050E-1247-A0DD-9F01864E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122" y="2374171"/>
            <a:ext cx="11529414" cy="2498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1. Dios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te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ama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y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tiene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un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propósito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para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tu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vida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(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juan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3:16)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2. El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pecado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te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separa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de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dios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(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romanos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3:23)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3. Jesús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es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la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única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provision de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dios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para el picador (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juan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14:6)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4.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Debemos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RECIBIR a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Jesucristo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como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Señor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y Salvador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mediante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una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  <a:r>
              <a:rPr lang="en-US" sz="2400" dirty="0" err="1">
                <a:solidFill>
                  <a:srgbClr val="850000"/>
                </a:solidFill>
                <a:latin typeface="stencilla" panose="02000000000000000000" pitchFamily="2" charset="0"/>
              </a:rPr>
              <a:t>invitación</a:t>
            </a:r>
            <a:r>
              <a:rPr lang="en-US" sz="2400" dirty="0">
                <a:solidFill>
                  <a:srgbClr val="850000"/>
                </a:solidFill>
                <a:latin typeface="stencilla" panose="02000000000000000000" pitchFamily="2" charset="0"/>
              </a:rPr>
              <a:t> personal</a:t>
            </a:r>
          </a:p>
          <a:p>
            <a:pPr algn="r"/>
            <a:endParaRPr lang="en-US" sz="2800" dirty="0">
              <a:solidFill>
                <a:srgbClr val="850000"/>
              </a:solidFill>
              <a:latin typeface="stencilla" panose="02000000000000000000" pitchFamily="2" charset="0"/>
            </a:endParaRPr>
          </a:p>
          <a:p>
            <a:pPr algn="r"/>
            <a:endParaRPr lang="en-US" sz="2800" dirty="0">
              <a:solidFill>
                <a:srgbClr val="850000"/>
              </a:solidFill>
              <a:latin typeface="stencill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331292" y="-464821"/>
            <a:ext cx="11529414" cy="3270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80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9600" cap="none" dirty="0" err="1">
                <a:solidFill>
                  <a:srgbClr val="850000"/>
                </a:solidFill>
                <a:latin typeface="Bienchen SAS" panose="020B0603050302020204" pitchFamily="34" charset="77"/>
              </a:rPr>
              <a:t>Repaso</a:t>
            </a:r>
            <a:r>
              <a:rPr lang="en-US" sz="9600" cap="none" dirty="0">
                <a:solidFill>
                  <a:srgbClr val="850000"/>
                </a:solidFill>
                <a:latin typeface="Bienchen SAS" panose="020B0603050302020204" pitchFamily="34" charset="77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7597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0" y="10907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331291" y="134923"/>
            <a:ext cx="7827971" cy="425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72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5400" b="1" cap="none" dirty="0" err="1">
                <a:solidFill>
                  <a:srgbClr val="850000"/>
                </a:solidFill>
              </a:rPr>
              <a:t>Desafío</a:t>
            </a:r>
            <a:r>
              <a:rPr lang="en-US" sz="5400" b="1" cap="none" dirty="0">
                <a:solidFill>
                  <a:srgbClr val="850000"/>
                </a:solidFill>
              </a:rPr>
              <a:t> 1: </a:t>
            </a:r>
            <a:r>
              <a:rPr lang="en-US" sz="5400" b="1" cap="none" dirty="0" err="1">
                <a:solidFill>
                  <a:srgbClr val="850000"/>
                </a:solidFill>
              </a:rPr>
              <a:t>Señora</a:t>
            </a:r>
            <a:r>
              <a:rPr lang="en-US" sz="5400" b="1" cap="none" dirty="0">
                <a:solidFill>
                  <a:srgbClr val="850000"/>
                </a:solidFill>
              </a:rPr>
              <a:t> Ana</a:t>
            </a:r>
          </a:p>
          <a:p>
            <a:r>
              <a:rPr lang="en-US" sz="3600" b="1" cap="none" dirty="0" err="1">
                <a:solidFill>
                  <a:srgbClr val="850000"/>
                </a:solidFill>
              </a:rPr>
              <a:t>Nivel</a:t>
            </a:r>
            <a:r>
              <a:rPr lang="en-US" sz="3600" b="1" cap="none" dirty="0">
                <a:solidFill>
                  <a:srgbClr val="850000"/>
                </a:solidFill>
              </a:rPr>
              <a:t> de </a:t>
            </a:r>
            <a:r>
              <a:rPr lang="en-US" sz="3600" b="1" cap="none" dirty="0" err="1">
                <a:solidFill>
                  <a:srgbClr val="850000"/>
                </a:solidFill>
              </a:rPr>
              <a:t>dificultad</a:t>
            </a:r>
            <a:r>
              <a:rPr lang="en-US" sz="3600" b="1" cap="none" dirty="0">
                <a:solidFill>
                  <a:srgbClr val="850000"/>
                </a:solidFill>
              </a:rPr>
              <a:t>: </a:t>
            </a:r>
          </a:p>
          <a:p>
            <a:endParaRPr lang="en-US" sz="3600" b="1" cap="none" dirty="0">
              <a:solidFill>
                <a:srgbClr val="85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cap="none" dirty="0">
              <a:solidFill>
                <a:srgbClr val="85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cap="none" dirty="0" err="1">
                <a:solidFill>
                  <a:srgbClr val="850000"/>
                </a:solidFill>
              </a:rPr>
              <a:t>Creencias</a:t>
            </a:r>
            <a:r>
              <a:rPr lang="en-US" sz="3200" b="1" cap="none" dirty="0">
                <a:solidFill>
                  <a:srgbClr val="850000"/>
                </a:solidFill>
              </a:rPr>
              <a:t>: </a:t>
            </a:r>
            <a:r>
              <a:rPr lang="en-US" sz="3200" b="1" cap="none" dirty="0" err="1">
                <a:solidFill>
                  <a:srgbClr val="850000"/>
                </a:solidFill>
              </a:rPr>
              <a:t>catolicismo</a:t>
            </a:r>
            <a:r>
              <a:rPr lang="en-US" sz="3200" b="1" cap="none" dirty="0">
                <a:solidFill>
                  <a:srgbClr val="850000"/>
                </a:solidFill>
              </a:rPr>
              <a:t>, </a:t>
            </a:r>
            <a:r>
              <a:rPr lang="en-US" sz="3200" b="1" cap="none" dirty="0" err="1">
                <a:solidFill>
                  <a:srgbClr val="850000"/>
                </a:solidFill>
              </a:rPr>
              <a:t>énfasis</a:t>
            </a:r>
            <a:r>
              <a:rPr lang="en-US" sz="3200" b="1" cap="none" dirty="0">
                <a:solidFill>
                  <a:srgbClr val="850000"/>
                </a:solidFill>
              </a:rPr>
              <a:t> </a:t>
            </a:r>
            <a:r>
              <a:rPr lang="en-US" sz="3200" b="1" cap="none" dirty="0" err="1">
                <a:solidFill>
                  <a:srgbClr val="850000"/>
                </a:solidFill>
              </a:rPr>
              <a:t>en</a:t>
            </a:r>
            <a:r>
              <a:rPr lang="en-US" sz="3200" b="1" cap="none" dirty="0">
                <a:solidFill>
                  <a:srgbClr val="850000"/>
                </a:solidFill>
              </a:rPr>
              <a:t> la Biblia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cap="none" dirty="0" err="1">
                <a:solidFill>
                  <a:srgbClr val="850000"/>
                </a:solidFill>
              </a:rPr>
              <a:t>Corazón</a:t>
            </a:r>
            <a:r>
              <a:rPr lang="en-US" sz="3200" b="1" cap="none" dirty="0">
                <a:solidFill>
                  <a:srgbClr val="850000"/>
                </a:solidFill>
              </a:rPr>
              <a:t>: </a:t>
            </a:r>
            <a:r>
              <a:rPr lang="en-US" sz="3200" b="1" cap="none" dirty="0" err="1">
                <a:solidFill>
                  <a:srgbClr val="850000"/>
                </a:solidFill>
              </a:rPr>
              <a:t>dispuesto</a:t>
            </a:r>
            <a:endParaRPr lang="en-US" sz="3200" b="1" cap="none" dirty="0">
              <a:solidFill>
                <a:srgbClr val="850000"/>
              </a:solidFill>
            </a:endParaRPr>
          </a:p>
          <a:p>
            <a:endParaRPr lang="en-US" sz="4400" cap="none" dirty="0">
              <a:solidFill>
                <a:srgbClr val="85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DB278-27DA-6949-AEF5-35D733652E76}"/>
              </a:ext>
            </a:extLst>
          </p:cNvPr>
          <p:cNvSpPr/>
          <p:nvPr/>
        </p:nvSpPr>
        <p:spPr>
          <a:xfrm>
            <a:off x="1371599" y="3184071"/>
            <a:ext cx="5404757" cy="9633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58AEC-28F5-BC43-969B-E9E91C976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231" y="3303821"/>
            <a:ext cx="4519015" cy="640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F2449A-FD84-6E4D-B12A-EA9B8DD6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40" r="20478"/>
          <a:stretch/>
        </p:blipFill>
        <p:spPr>
          <a:xfrm>
            <a:off x="7786632" y="1230758"/>
            <a:ext cx="42407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234462" y="-25593"/>
            <a:ext cx="7856656" cy="425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6600" b="1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4800" b="1" cap="none" dirty="0" err="1">
                <a:solidFill>
                  <a:srgbClr val="850000"/>
                </a:solidFill>
              </a:rPr>
              <a:t>Instrucciones</a:t>
            </a:r>
            <a:endParaRPr lang="en-US" sz="4800" b="1" cap="none" dirty="0">
              <a:solidFill>
                <a:srgbClr val="850000"/>
              </a:solidFill>
            </a:endParaRPr>
          </a:p>
          <a:p>
            <a:r>
              <a:rPr lang="en-US" sz="2800" b="1" cap="none" dirty="0">
                <a:solidFill>
                  <a:srgbClr val="850000"/>
                </a:solidFill>
              </a:rPr>
              <a:t>1. Se </a:t>
            </a:r>
            <a:r>
              <a:rPr lang="en-US" sz="2800" b="1" cap="none" dirty="0" err="1">
                <a:solidFill>
                  <a:srgbClr val="850000"/>
                </a:solidFill>
              </a:rPr>
              <a:t>buscan</a:t>
            </a:r>
            <a:r>
              <a:rPr lang="en-US" sz="2800" b="1" cap="none" dirty="0">
                <a:solidFill>
                  <a:srgbClr val="850000"/>
                </a:solidFill>
              </a:rPr>
              <a:t> dos </a:t>
            </a:r>
            <a:r>
              <a:rPr lang="en-US" sz="2800" b="1" cap="none" dirty="0" err="1">
                <a:solidFill>
                  <a:srgbClr val="850000"/>
                </a:solidFill>
              </a:rPr>
              <a:t>voluntarios</a:t>
            </a:r>
            <a:endParaRPr lang="en-US" sz="2800" b="1" cap="none" dirty="0">
              <a:solidFill>
                <a:srgbClr val="850000"/>
              </a:solidFill>
            </a:endParaRPr>
          </a:p>
          <a:p>
            <a:r>
              <a:rPr lang="en-US" sz="2800" b="1" cap="none" dirty="0">
                <a:solidFill>
                  <a:srgbClr val="850000"/>
                </a:solidFill>
              </a:rPr>
              <a:t>2. Uno </a:t>
            </a:r>
            <a:r>
              <a:rPr lang="en-US" sz="2800" b="1" cap="none" dirty="0" err="1">
                <a:solidFill>
                  <a:srgbClr val="850000"/>
                </a:solidFill>
              </a:rPr>
              <a:t>toma</a:t>
            </a:r>
            <a:r>
              <a:rPr lang="en-US" sz="2800" b="1" cap="none" dirty="0">
                <a:solidFill>
                  <a:srgbClr val="850000"/>
                </a:solidFill>
              </a:rPr>
              <a:t> el </a:t>
            </a:r>
            <a:r>
              <a:rPr lang="en-US" sz="2800" b="1" cap="none" dirty="0" err="1">
                <a:solidFill>
                  <a:srgbClr val="850000"/>
                </a:solidFill>
              </a:rPr>
              <a:t>papel</a:t>
            </a:r>
            <a:r>
              <a:rPr lang="en-US" sz="2800" b="1" cap="none" dirty="0">
                <a:solidFill>
                  <a:srgbClr val="850000"/>
                </a:solidFill>
              </a:rPr>
              <a:t> de la </a:t>
            </a:r>
            <a:r>
              <a:rPr lang="en-US" sz="2800" b="1" cap="none" dirty="0" err="1">
                <a:solidFill>
                  <a:srgbClr val="850000"/>
                </a:solidFill>
              </a:rPr>
              <a:t>Señora</a:t>
            </a:r>
            <a:r>
              <a:rPr lang="en-US" sz="2800" b="1" cap="none" dirty="0">
                <a:solidFill>
                  <a:srgbClr val="850000"/>
                </a:solidFill>
              </a:rPr>
              <a:t> Ana, el </a:t>
            </a:r>
            <a:r>
              <a:rPr lang="en-US" sz="2800" b="1" cap="none" dirty="0" err="1">
                <a:solidFill>
                  <a:srgbClr val="850000"/>
                </a:solidFill>
              </a:rPr>
              <a:t>otro</a:t>
            </a:r>
            <a:r>
              <a:rPr lang="en-US" sz="2800" b="1" cap="none" dirty="0">
                <a:solidFill>
                  <a:srgbClr val="850000"/>
                </a:solidFill>
              </a:rPr>
              <a:t> de un familiar </a:t>
            </a:r>
            <a:r>
              <a:rPr lang="en-US" sz="2800" b="1" cap="none" dirty="0" err="1">
                <a:solidFill>
                  <a:srgbClr val="850000"/>
                </a:solidFill>
              </a:rPr>
              <a:t>querido</a:t>
            </a:r>
            <a:r>
              <a:rPr lang="en-US" sz="2800" b="1" cap="none" dirty="0">
                <a:solidFill>
                  <a:srgbClr val="850000"/>
                </a:solidFill>
              </a:rPr>
              <a:t>, no </a:t>
            </a:r>
            <a:r>
              <a:rPr lang="en-US" sz="2800" b="1" cap="none" dirty="0" err="1">
                <a:solidFill>
                  <a:srgbClr val="850000"/>
                </a:solidFill>
              </a:rPr>
              <a:t>muy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cercano</a:t>
            </a:r>
            <a:r>
              <a:rPr lang="en-US" sz="2800" b="1" cap="none" dirty="0">
                <a:solidFill>
                  <a:srgbClr val="850000"/>
                </a:solidFill>
              </a:rPr>
              <a:t>.</a:t>
            </a:r>
          </a:p>
          <a:p>
            <a:r>
              <a:rPr lang="en-US" sz="2800" b="1" cap="none" dirty="0">
                <a:solidFill>
                  <a:srgbClr val="850000"/>
                </a:solidFill>
              </a:rPr>
              <a:t>3. Se </a:t>
            </a:r>
            <a:r>
              <a:rPr lang="en-US" sz="2800" b="1" cap="none" dirty="0" err="1">
                <a:solidFill>
                  <a:srgbClr val="850000"/>
                </a:solidFill>
              </a:rPr>
              <a:t>desarrolla</a:t>
            </a:r>
            <a:r>
              <a:rPr lang="en-US" sz="2800" b="1" cap="none" dirty="0">
                <a:solidFill>
                  <a:srgbClr val="850000"/>
                </a:solidFill>
              </a:rPr>
              <a:t> la </a:t>
            </a:r>
            <a:r>
              <a:rPr lang="en-US" sz="2800" b="1" cap="none" dirty="0" err="1">
                <a:solidFill>
                  <a:srgbClr val="850000"/>
                </a:solidFill>
              </a:rPr>
              <a:t>evangelización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en</a:t>
            </a:r>
            <a:r>
              <a:rPr lang="en-US" sz="2800" b="1" cap="none" dirty="0">
                <a:solidFill>
                  <a:srgbClr val="850000"/>
                </a:solidFill>
              </a:rPr>
              <a:t> no </a:t>
            </a:r>
            <a:r>
              <a:rPr lang="en-US" sz="2800" b="1" cap="none" dirty="0" err="1">
                <a:solidFill>
                  <a:srgbClr val="850000"/>
                </a:solidFill>
              </a:rPr>
              <a:t>más</a:t>
            </a:r>
            <a:r>
              <a:rPr lang="en-US" sz="2800" b="1" cap="none" dirty="0">
                <a:solidFill>
                  <a:srgbClr val="850000"/>
                </a:solidFill>
              </a:rPr>
              <a:t> de 5 </a:t>
            </a:r>
            <a:r>
              <a:rPr lang="en-US" sz="2800" b="1" cap="none" dirty="0" err="1">
                <a:solidFill>
                  <a:srgbClr val="850000"/>
                </a:solidFill>
              </a:rPr>
              <a:t>minutos</a:t>
            </a:r>
            <a:r>
              <a:rPr lang="en-US" sz="2800" b="1" cap="none" dirty="0">
                <a:solidFill>
                  <a:srgbClr val="850000"/>
                </a:solidFill>
              </a:rPr>
              <a:t>.  </a:t>
            </a:r>
          </a:p>
          <a:p>
            <a:r>
              <a:rPr lang="en-US" sz="2800" b="1" cap="none" dirty="0">
                <a:solidFill>
                  <a:srgbClr val="850000"/>
                </a:solidFill>
              </a:rPr>
              <a:t>4. Se </a:t>
            </a:r>
            <a:r>
              <a:rPr lang="en-US" sz="2800" b="1" cap="none" dirty="0" err="1">
                <a:solidFill>
                  <a:srgbClr val="850000"/>
                </a:solidFill>
              </a:rPr>
              <a:t>evalúa</a:t>
            </a:r>
            <a:r>
              <a:rPr lang="en-US" sz="2800" b="1" cap="none" dirty="0">
                <a:solidFill>
                  <a:srgbClr val="850000"/>
                </a:solidFill>
              </a:rPr>
              <a:t> la </a:t>
            </a:r>
            <a:r>
              <a:rPr lang="en-US" sz="2800" b="1" cap="none" dirty="0" err="1">
                <a:solidFill>
                  <a:srgbClr val="850000"/>
                </a:solidFill>
              </a:rPr>
              <a:t>actuación</a:t>
            </a:r>
            <a:r>
              <a:rPr lang="en-US" sz="2800" b="1" cap="none" dirty="0">
                <a:solidFill>
                  <a:srgbClr val="850000"/>
                </a:solidFill>
              </a:rPr>
              <a:t> y </a:t>
            </a:r>
            <a:r>
              <a:rPr lang="en-US" sz="2800" b="1" cap="none" dirty="0" err="1">
                <a:solidFill>
                  <a:srgbClr val="850000"/>
                </a:solidFill>
              </a:rPr>
              <a:t>evangelización</a:t>
            </a:r>
            <a:r>
              <a:rPr lang="en-US" sz="2800" b="1" cap="none" dirty="0">
                <a:solidFill>
                  <a:srgbClr val="850000"/>
                </a:solidFill>
              </a:rPr>
              <a:t> con </a:t>
            </a:r>
            <a:r>
              <a:rPr lang="en-US" sz="2800" b="1" cap="none" dirty="0" err="1">
                <a:solidFill>
                  <a:srgbClr val="850000"/>
                </a:solidFill>
              </a:rPr>
              <a:t>ayuda</a:t>
            </a:r>
            <a:r>
              <a:rPr lang="en-US" sz="2800" b="1" cap="none" dirty="0">
                <a:solidFill>
                  <a:srgbClr val="850000"/>
                </a:solidFill>
              </a:rPr>
              <a:t> del </a:t>
            </a:r>
            <a:r>
              <a:rPr lang="en-US" sz="2800" b="1" cap="none" dirty="0" err="1">
                <a:solidFill>
                  <a:srgbClr val="850000"/>
                </a:solidFill>
              </a:rPr>
              <a:t>facilitador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por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máximo</a:t>
            </a:r>
            <a:r>
              <a:rPr lang="en-US" sz="2800" b="1" cap="none" dirty="0">
                <a:solidFill>
                  <a:srgbClr val="850000"/>
                </a:solidFill>
              </a:rPr>
              <a:t> 5 </a:t>
            </a:r>
            <a:r>
              <a:rPr lang="en-US" sz="2800" b="1" cap="none" dirty="0" err="1">
                <a:solidFill>
                  <a:srgbClr val="850000"/>
                </a:solidFill>
              </a:rPr>
              <a:t>minutos</a:t>
            </a:r>
            <a:r>
              <a:rPr lang="en-US" sz="2800" b="1" cap="none" dirty="0">
                <a:solidFill>
                  <a:srgbClr val="850000"/>
                </a:solidFill>
              </a:rPr>
              <a:t>. </a:t>
            </a:r>
          </a:p>
          <a:p>
            <a:r>
              <a:rPr lang="en-US" sz="2800" b="1" cap="none" dirty="0">
                <a:solidFill>
                  <a:srgbClr val="850000"/>
                </a:solidFill>
              </a:rPr>
              <a:t>5. Se </a:t>
            </a:r>
            <a:r>
              <a:rPr lang="en-US" sz="2800" b="1" cap="none" dirty="0" err="1">
                <a:solidFill>
                  <a:srgbClr val="850000"/>
                </a:solidFill>
              </a:rPr>
              <a:t>pasa</a:t>
            </a:r>
            <a:r>
              <a:rPr lang="en-US" sz="2800" b="1" cap="none" dirty="0">
                <a:solidFill>
                  <a:srgbClr val="850000"/>
                </a:solidFill>
              </a:rPr>
              <a:t> el </a:t>
            </a:r>
            <a:r>
              <a:rPr lang="en-US" sz="2800" b="1" cap="none" dirty="0" err="1">
                <a:solidFill>
                  <a:srgbClr val="850000"/>
                </a:solidFill>
              </a:rPr>
              <a:t>desafío</a:t>
            </a:r>
            <a:r>
              <a:rPr lang="en-US" sz="2800" b="1" cap="none" dirty="0">
                <a:solidFill>
                  <a:srgbClr val="850000"/>
                </a:solidFill>
              </a:rPr>
              <a:t>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F2449A-FD84-6E4D-B12A-EA9B8DD6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40" r="20478"/>
          <a:stretch/>
        </p:blipFill>
        <p:spPr>
          <a:xfrm>
            <a:off x="8091118" y="1852245"/>
            <a:ext cx="3936219" cy="47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0A3D39-1B52-4A44-ABF7-0BFAD60358C0}"/>
              </a:ext>
            </a:extLst>
          </p:cNvPr>
          <p:cNvSpPr/>
          <p:nvPr/>
        </p:nvSpPr>
        <p:spPr>
          <a:xfrm>
            <a:off x="234462" y="2761926"/>
            <a:ext cx="5404757" cy="9633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331291" y="185422"/>
            <a:ext cx="7101140" cy="425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6600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4800" b="1" cap="none" dirty="0" err="1">
                <a:solidFill>
                  <a:srgbClr val="850000"/>
                </a:solidFill>
              </a:rPr>
              <a:t>Desafío</a:t>
            </a:r>
            <a:r>
              <a:rPr lang="en-US" sz="4800" b="1" cap="none" dirty="0">
                <a:solidFill>
                  <a:srgbClr val="850000"/>
                </a:solidFill>
              </a:rPr>
              <a:t> 2: Juan Amigo</a:t>
            </a:r>
          </a:p>
          <a:p>
            <a:r>
              <a:rPr lang="en-US" sz="3200" b="1" cap="none" dirty="0" err="1">
                <a:solidFill>
                  <a:srgbClr val="850000"/>
                </a:solidFill>
              </a:rPr>
              <a:t>Nivel</a:t>
            </a:r>
            <a:r>
              <a:rPr lang="en-US" sz="3200" b="1" cap="none" dirty="0">
                <a:solidFill>
                  <a:srgbClr val="850000"/>
                </a:solidFill>
              </a:rPr>
              <a:t> de </a:t>
            </a:r>
            <a:r>
              <a:rPr lang="en-US" sz="3200" b="1" cap="none" dirty="0" err="1">
                <a:solidFill>
                  <a:srgbClr val="850000"/>
                </a:solidFill>
              </a:rPr>
              <a:t>dificultad</a:t>
            </a:r>
            <a:r>
              <a:rPr lang="en-US" sz="3200" b="1" cap="none" dirty="0">
                <a:solidFill>
                  <a:srgbClr val="850000"/>
                </a:solidFill>
              </a:rPr>
              <a:t>: </a:t>
            </a:r>
          </a:p>
          <a:p>
            <a:endParaRPr lang="en-US" sz="3200" b="1" cap="none" dirty="0">
              <a:solidFill>
                <a:srgbClr val="85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cap="none" dirty="0">
              <a:solidFill>
                <a:srgbClr val="85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dirty="0" err="1">
                <a:solidFill>
                  <a:srgbClr val="850000"/>
                </a:solidFill>
              </a:rPr>
              <a:t>Creencias</a:t>
            </a:r>
            <a:r>
              <a:rPr lang="en-US" sz="2800" b="1" cap="none" dirty="0">
                <a:solidFill>
                  <a:srgbClr val="850000"/>
                </a:solidFill>
              </a:rPr>
              <a:t>: </a:t>
            </a:r>
            <a:r>
              <a:rPr lang="en-US" sz="2800" b="1" cap="none" dirty="0" err="1">
                <a:solidFill>
                  <a:srgbClr val="850000"/>
                </a:solidFill>
              </a:rPr>
              <a:t>católico</a:t>
            </a:r>
            <a:r>
              <a:rPr lang="en-US" sz="2800" b="1" cap="none" dirty="0">
                <a:solidFill>
                  <a:srgbClr val="850000"/>
                </a:solidFill>
              </a:rPr>
              <a:t> no </a:t>
            </a:r>
            <a:r>
              <a:rPr lang="en-US" sz="2800" b="1" cap="none" dirty="0" err="1">
                <a:solidFill>
                  <a:srgbClr val="850000"/>
                </a:solidFill>
              </a:rPr>
              <a:t>comprometido</a:t>
            </a:r>
            <a:r>
              <a:rPr lang="en-US" sz="2800" b="1" cap="none" dirty="0">
                <a:solidFill>
                  <a:srgbClr val="850000"/>
                </a:solidFill>
              </a:rPr>
              <a:t>, </a:t>
            </a:r>
            <a:r>
              <a:rPr lang="en-US" sz="2800" b="1" cap="none" dirty="0" err="1">
                <a:solidFill>
                  <a:srgbClr val="850000"/>
                </a:solidFill>
              </a:rPr>
              <a:t>ideologías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liberales</a:t>
            </a:r>
            <a:r>
              <a:rPr lang="en-US" sz="2800" b="1" cap="none" dirty="0">
                <a:solidFill>
                  <a:srgbClr val="850000"/>
                </a:solidFill>
              </a:rPr>
              <a:t>; </a:t>
            </a:r>
            <a:r>
              <a:rPr lang="en-US" sz="2800" b="1" cap="none" dirty="0" err="1">
                <a:solidFill>
                  <a:srgbClr val="850000"/>
                </a:solidFill>
              </a:rPr>
              <a:t>cree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en</a:t>
            </a:r>
            <a:r>
              <a:rPr lang="en-US" sz="2800" b="1" cap="none" dirty="0">
                <a:solidFill>
                  <a:srgbClr val="850000"/>
                </a:solidFill>
              </a:rPr>
              <a:t> Dios </a:t>
            </a:r>
            <a:r>
              <a:rPr lang="en-US" sz="2800" b="1" cap="none" dirty="0" err="1">
                <a:solidFill>
                  <a:srgbClr val="850000"/>
                </a:solidFill>
              </a:rPr>
              <a:t>pero</a:t>
            </a:r>
            <a:r>
              <a:rPr lang="en-US" sz="2800" b="1" cap="none" dirty="0">
                <a:solidFill>
                  <a:srgbClr val="850000"/>
                </a:solidFill>
              </a:rPr>
              <a:t> no </a:t>
            </a:r>
            <a:r>
              <a:rPr lang="en-US" sz="2800" b="1" cap="none" dirty="0" err="1">
                <a:solidFill>
                  <a:srgbClr val="850000"/>
                </a:solidFill>
              </a:rPr>
              <a:t>en</a:t>
            </a:r>
            <a:r>
              <a:rPr lang="en-US" sz="2800" b="1" cap="none" dirty="0">
                <a:solidFill>
                  <a:srgbClr val="850000"/>
                </a:solidFill>
              </a:rPr>
              <a:t> la </a:t>
            </a:r>
            <a:r>
              <a:rPr lang="en-US" sz="2800" b="1" cap="none" dirty="0" err="1">
                <a:solidFill>
                  <a:srgbClr val="850000"/>
                </a:solidFill>
              </a:rPr>
              <a:t>iglesia</a:t>
            </a:r>
            <a:r>
              <a:rPr lang="en-US" sz="2800" b="1" cap="none" dirty="0">
                <a:solidFill>
                  <a:srgbClr val="850000"/>
                </a:solidFill>
              </a:rPr>
              <a:t>; no </a:t>
            </a:r>
            <a:r>
              <a:rPr lang="en-US" sz="2800" b="1" cap="none" dirty="0" err="1">
                <a:solidFill>
                  <a:srgbClr val="850000"/>
                </a:solidFill>
              </a:rPr>
              <a:t>sabe</a:t>
            </a:r>
            <a:r>
              <a:rPr lang="en-US" sz="2800" b="1" cap="none" dirty="0">
                <a:solidFill>
                  <a:srgbClr val="850000"/>
                </a:solidFill>
              </a:rPr>
              <a:t> de la Biblia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dirty="0" err="1">
                <a:solidFill>
                  <a:srgbClr val="850000"/>
                </a:solidFill>
              </a:rPr>
              <a:t>Corazón</a:t>
            </a:r>
            <a:r>
              <a:rPr lang="en-US" sz="2800" b="1" cap="none" dirty="0">
                <a:solidFill>
                  <a:srgbClr val="850000"/>
                </a:solidFill>
              </a:rPr>
              <a:t>: No </a:t>
            </a:r>
            <a:r>
              <a:rPr lang="en-US" sz="2800" b="1" cap="none" dirty="0" err="1">
                <a:solidFill>
                  <a:srgbClr val="850000"/>
                </a:solidFill>
              </a:rPr>
              <a:t>muy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endurecido</a:t>
            </a:r>
            <a:r>
              <a:rPr lang="en-US" sz="2800" b="1" cap="none" dirty="0">
                <a:solidFill>
                  <a:srgbClr val="850000"/>
                </a:solidFill>
              </a:rPr>
              <a:t>; </a:t>
            </a:r>
            <a:r>
              <a:rPr lang="en-US" sz="2800" b="1" cap="none" dirty="0" err="1">
                <a:solidFill>
                  <a:srgbClr val="850000"/>
                </a:solidFill>
              </a:rPr>
              <a:t>argumentativo</a:t>
            </a:r>
            <a:r>
              <a:rPr lang="en-US" sz="2800" b="1" cap="none" dirty="0">
                <a:solidFill>
                  <a:srgbClr val="850000"/>
                </a:solidFill>
              </a:rPr>
              <a:t>.</a:t>
            </a:r>
          </a:p>
          <a:p>
            <a:endParaRPr lang="en-US" sz="4000" cap="none" dirty="0">
              <a:solidFill>
                <a:srgbClr val="85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3CCBA-A535-1A4C-96E0-437C7D7B8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75" y="2939618"/>
            <a:ext cx="4289329" cy="608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30CA6-97A1-6D46-A586-0A74F9BED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30" r="22445"/>
          <a:stretch/>
        </p:blipFill>
        <p:spPr>
          <a:xfrm>
            <a:off x="7545500" y="1381833"/>
            <a:ext cx="3949815" cy="50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96A5-7851-EF47-89CA-C581E557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032" t="55551" b="119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13423-E456-394D-B85A-D854ABD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85422"/>
            <a:ext cx="3845169" cy="98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B42DB-2CC4-F34B-9DD2-2CDEA693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85422"/>
            <a:ext cx="2046725" cy="5864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62F752F-6667-A849-84D3-66022B1EF869}"/>
              </a:ext>
            </a:extLst>
          </p:cNvPr>
          <p:cNvSpPr txBox="1">
            <a:spLocks/>
          </p:cNvSpPr>
          <p:nvPr/>
        </p:nvSpPr>
        <p:spPr>
          <a:xfrm>
            <a:off x="234462" y="-25593"/>
            <a:ext cx="7856656" cy="425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6600" b="1" dirty="0">
                <a:solidFill>
                  <a:srgbClr val="850000"/>
                </a:solidFill>
                <a:latin typeface="stencilla" panose="02000000000000000000" pitchFamily="2" charset="0"/>
              </a:rPr>
              <a:t> </a:t>
            </a:r>
          </a:p>
          <a:p>
            <a:r>
              <a:rPr lang="en-US" sz="4800" b="1" cap="none" dirty="0" err="1">
                <a:solidFill>
                  <a:srgbClr val="850000"/>
                </a:solidFill>
              </a:rPr>
              <a:t>Instrucciones</a:t>
            </a:r>
            <a:endParaRPr lang="en-US" sz="4800" b="1" cap="none" dirty="0">
              <a:solidFill>
                <a:srgbClr val="850000"/>
              </a:solidFill>
            </a:endParaRPr>
          </a:p>
          <a:p>
            <a:r>
              <a:rPr lang="en-US" sz="2800" b="1" cap="none" dirty="0">
                <a:solidFill>
                  <a:srgbClr val="850000"/>
                </a:solidFill>
              </a:rPr>
              <a:t>1. Se </a:t>
            </a:r>
            <a:r>
              <a:rPr lang="en-US" sz="2800" b="1" cap="none" dirty="0" err="1">
                <a:solidFill>
                  <a:srgbClr val="850000"/>
                </a:solidFill>
              </a:rPr>
              <a:t>buscan</a:t>
            </a:r>
            <a:r>
              <a:rPr lang="en-US" sz="2800" b="1" cap="none" dirty="0">
                <a:solidFill>
                  <a:srgbClr val="850000"/>
                </a:solidFill>
              </a:rPr>
              <a:t> dos </a:t>
            </a:r>
            <a:r>
              <a:rPr lang="en-US" sz="2800" b="1" cap="none" dirty="0" err="1">
                <a:solidFill>
                  <a:srgbClr val="850000"/>
                </a:solidFill>
              </a:rPr>
              <a:t>voluntarios</a:t>
            </a:r>
            <a:endParaRPr lang="en-US" sz="2800" b="1" cap="none" dirty="0">
              <a:solidFill>
                <a:srgbClr val="850000"/>
              </a:solidFill>
            </a:endParaRPr>
          </a:p>
          <a:p>
            <a:r>
              <a:rPr lang="en-US" sz="2800" b="1" cap="none" dirty="0">
                <a:solidFill>
                  <a:srgbClr val="850000"/>
                </a:solidFill>
              </a:rPr>
              <a:t>2. Uno </a:t>
            </a:r>
            <a:r>
              <a:rPr lang="en-US" sz="2800" b="1" cap="none" dirty="0" err="1">
                <a:solidFill>
                  <a:srgbClr val="850000"/>
                </a:solidFill>
              </a:rPr>
              <a:t>toma</a:t>
            </a:r>
            <a:r>
              <a:rPr lang="en-US" sz="2800" b="1" cap="none" dirty="0">
                <a:solidFill>
                  <a:srgbClr val="850000"/>
                </a:solidFill>
              </a:rPr>
              <a:t> el </a:t>
            </a:r>
            <a:r>
              <a:rPr lang="en-US" sz="2800" b="1" cap="none" dirty="0" err="1">
                <a:solidFill>
                  <a:srgbClr val="850000"/>
                </a:solidFill>
              </a:rPr>
              <a:t>papel</a:t>
            </a:r>
            <a:r>
              <a:rPr lang="en-US" sz="2800" b="1" cap="none" dirty="0">
                <a:solidFill>
                  <a:srgbClr val="850000"/>
                </a:solidFill>
              </a:rPr>
              <a:t> de la Juan Amigo, el </a:t>
            </a:r>
            <a:r>
              <a:rPr lang="en-US" sz="2800" b="1" cap="none" dirty="0" err="1">
                <a:solidFill>
                  <a:srgbClr val="850000"/>
                </a:solidFill>
              </a:rPr>
              <a:t>otro</a:t>
            </a:r>
            <a:r>
              <a:rPr lang="en-US" sz="2800" b="1" cap="none" dirty="0">
                <a:solidFill>
                  <a:srgbClr val="850000"/>
                </a:solidFill>
              </a:rPr>
              <a:t> de un amigo/a no </a:t>
            </a:r>
            <a:r>
              <a:rPr lang="en-US" sz="2800" b="1" cap="none" dirty="0" err="1">
                <a:solidFill>
                  <a:srgbClr val="850000"/>
                </a:solidFill>
              </a:rPr>
              <a:t>muy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cercano</a:t>
            </a:r>
            <a:r>
              <a:rPr lang="en-US" sz="2800" b="1" cap="none" dirty="0">
                <a:solidFill>
                  <a:srgbClr val="850000"/>
                </a:solidFill>
              </a:rPr>
              <a:t>.</a:t>
            </a:r>
          </a:p>
          <a:p>
            <a:r>
              <a:rPr lang="en-US" sz="2800" b="1" cap="none" dirty="0">
                <a:solidFill>
                  <a:srgbClr val="850000"/>
                </a:solidFill>
              </a:rPr>
              <a:t>3. Se </a:t>
            </a:r>
            <a:r>
              <a:rPr lang="en-US" sz="2800" b="1" cap="none" dirty="0" err="1">
                <a:solidFill>
                  <a:srgbClr val="850000"/>
                </a:solidFill>
              </a:rPr>
              <a:t>desarrolla</a:t>
            </a:r>
            <a:r>
              <a:rPr lang="en-US" sz="2800" b="1" cap="none" dirty="0">
                <a:solidFill>
                  <a:srgbClr val="850000"/>
                </a:solidFill>
              </a:rPr>
              <a:t> la </a:t>
            </a:r>
            <a:r>
              <a:rPr lang="en-US" sz="2800" b="1" cap="none" dirty="0" err="1">
                <a:solidFill>
                  <a:srgbClr val="850000"/>
                </a:solidFill>
              </a:rPr>
              <a:t>evangelización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en</a:t>
            </a:r>
            <a:r>
              <a:rPr lang="en-US" sz="2800" b="1" cap="none" dirty="0">
                <a:solidFill>
                  <a:srgbClr val="850000"/>
                </a:solidFill>
              </a:rPr>
              <a:t> no </a:t>
            </a:r>
            <a:r>
              <a:rPr lang="en-US" sz="2800" b="1" cap="none" dirty="0" err="1">
                <a:solidFill>
                  <a:srgbClr val="850000"/>
                </a:solidFill>
              </a:rPr>
              <a:t>más</a:t>
            </a:r>
            <a:r>
              <a:rPr lang="en-US" sz="2800" b="1" cap="none" dirty="0">
                <a:solidFill>
                  <a:srgbClr val="850000"/>
                </a:solidFill>
              </a:rPr>
              <a:t> de 5 </a:t>
            </a:r>
            <a:r>
              <a:rPr lang="en-US" sz="2800" b="1" cap="none" dirty="0" err="1">
                <a:solidFill>
                  <a:srgbClr val="850000"/>
                </a:solidFill>
              </a:rPr>
              <a:t>minutos</a:t>
            </a:r>
            <a:r>
              <a:rPr lang="en-US" sz="2800" b="1" cap="none" dirty="0">
                <a:solidFill>
                  <a:srgbClr val="850000"/>
                </a:solidFill>
              </a:rPr>
              <a:t>.  </a:t>
            </a:r>
          </a:p>
          <a:p>
            <a:r>
              <a:rPr lang="en-US" sz="2800" b="1" cap="none" dirty="0">
                <a:solidFill>
                  <a:srgbClr val="850000"/>
                </a:solidFill>
              </a:rPr>
              <a:t>4. Se </a:t>
            </a:r>
            <a:r>
              <a:rPr lang="en-US" sz="2800" b="1" cap="none" dirty="0" err="1">
                <a:solidFill>
                  <a:srgbClr val="850000"/>
                </a:solidFill>
              </a:rPr>
              <a:t>evalúa</a:t>
            </a:r>
            <a:r>
              <a:rPr lang="en-US" sz="2800" b="1" cap="none" dirty="0">
                <a:solidFill>
                  <a:srgbClr val="850000"/>
                </a:solidFill>
              </a:rPr>
              <a:t> la </a:t>
            </a:r>
            <a:r>
              <a:rPr lang="en-US" sz="2800" b="1" cap="none" dirty="0" err="1">
                <a:solidFill>
                  <a:srgbClr val="850000"/>
                </a:solidFill>
              </a:rPr>
              <a:t>actuación</a:t>
            </a:r>
            <a:r>
              <a:rPr lang="en-US" sz="2800" b="1" cap="none" dirty="0">
                <a:solidFill>
                  <a:srgbClr val="850000"/>
                </a:solidFill>
              </a:rPr>
              <a:t> y </a:t>
            </a:r>
            <a:r>
              <a:rPr lang="en-US" sz="2800" b="1" cap="none" dirty="0" err="1">
                <a:solidFill>
                  <a:srgbClr val="850000"/>
                </a:solidFill>
              </a:rPr>
              <a:t>evangelización</a:t>
            </a:r>
            <a:r>
              <a:rPr lang="en-US" sz="2800" b="1" cap="none" dirty="0">
                <a:solidFill>
                  <a:srgbClr val="850000"/>
                </a:solidFill>
              </a:rPr>
              <a:t> con </a:t>
            </a:r>
            <a:r>
              <a:rPr lang="en-US" sz="2800" b="1" cap="none" dirty="0" err="1">
                <a:solidFill>
                  <a:srgbClr val="850000"/>
                </a:solidFill>
              </a:rPr>
              <a:t>ayuda</a:t>
            </a:r>
            <a:r>
              <a:rPr lang="en-US" sz="2800" b="1" cap="none" dirty="0">
                <a:solidFill>
                  <a:srgbClr val="850000"/>
                </a:solidFill>
              </a:rPr>
              <a:t> del </a:t>
            </a:r>
            <a:r>
              <a:rPr lang="en-US" sz="2800" b="1" cap="none" dirty="0" err="1">
                <a:solidFill>
                  <a:srgbClr val="850000"/>
                </a:solidFill>
              </a:rPr>
              <a:t>facilitador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por</a:t>
            </a:r>
            <a:r>
              <a:rPr lang="en-US" sz="2800" b="1" cap="none" dirty="0">
                <a:solidFill>
                  <a:srgbClr val="850000"/>
                </a:solidFill>
              </a:rPr>
              <a:t> </a:t>
            </a:r>
            <a:r>
              <a:rPr lang="en-US" sz="2800" b="1" cap="none" dirty="0" err="1">
                <a:solidFill>
                  <a:srgbClr val="850000"/>
                </a:solidFill>
              </a:rPr>
              <a:t>máximo</a:t>
            </a:r>
            <a:r>
              <a:rPr lang="en-US" sz="2800" b="1" cap="none" dirty="0">
                <a:solidFill>
                  <a:srgbClr val="850000"/>
                </a:solidFill>
              </a:rPr>
              <a:t> 5 </a:t>
            </a:r>
            <a:r>
              <a:rPr lang="en-US" sz="2800" b="1" cap="none" dirty="0" err="1">
                <a:solidFill>
                  <a:srgbClr val="850000"/>
                </a:solidFill>
              </a:rPr>
              <a:t>minutos</a:t>
            </a:r>
            <a:r>
              <a:rPr lang="en-US" sz="2800" b="1" cap="none" dirty="0">
                <a:solidFill>
                  <a:srgbClr val="850000"/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03C98-9F99-FB47-8B5B-EB3A93EB5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30" r="22445"/>
          <a:stretch/>
        </p:blipFill>
        <p:spPr>
          <a:xfrm>
            <a:off x="8005705" y="1556899"/>
            <a:ext cx="3949815" cy="50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2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{B928414E-C816-B144-84ED-7A8393CD75B5}tf10001062</Template>
  <TotalTime>58</TotalTime>
  <Words>272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Bienchen SAS</vt:lpstr>
      <vt:lpstr>Century Gothic</vt:lpstr>
      <vt:lpstr>stencilla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Cristian Silva Troncoso</dc:creator>
  <cp:lastModifiedBy>Rafael Cristian Silva Troncoso</cp:lastModifiedBy>
  <cp:revision>8</cp:revision>
  <dcterms:created xsi:type="dcterms:W3CDTF">2021-01-12T19:59:13Z</dcterms:created>
  <dcterms:modified xsi:type="dcterms:W3CDTF">2021-01-12T20:58:06Z</dcterms:modified>
</cp:coreProperties>
</file>